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  <p:sldMasterId id="2147483660" r:id="rId9"/>
  </p:sldMasterIdLst>
  <p:notesMasterIdLst>
    <p:notesMasterId r:id="rId13"/>
  </p:notesMasterIdLst>
  <p:sldIdLst>
    <p:sldId id="1426" r:id="rId10"/>
    <p:sldId id="1576" r:id="rId11"/>
    <p:sldId id="14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6C"/>
    <a:srgbClr val="008000"/>
    <a:srgbClr val="A2CD85"/>
    <a:srgbClr val="005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FE1BA-CE4E-4ED4-A333-FFE467F27E80}" v="150" dt="2025-04-24T15:19:55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AF232-DD84-45C7-B7D0-D9BB8AF88CF1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3D05D-41AB-49E0-96F3-7235B08A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6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9B3-1520-3608-0E81-EB2633E30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72CDDB-1533-62BD-77EE-FC12F5797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94280-EF64-BDE8-3089-E44C98B55C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0F6C75-3A1E-400A-8F4A-64D0BCA0FA3A}" type="slidenum">
              <a:rPr lang="en-US" smtClean="0"/>
              <a:t>1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F1839C5-8053-DA56-26A4-EB3757827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2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84E11-C0DD-9976-CD2B-09DA61101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660BDC-43AA-4D70-752A-02EA6239D0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90AEFC-EADF-2185-1B67-97DD6CFD7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040" y="4416107"/>
            <a:ext cx="5608320" cy="418338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B14BD-4B53-3552-C815-E45AF4050A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9F1E11-92B9-4E75-B4DC-50D6DA6BA7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07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A18EA-CE41-1D98-B42D-31EA9F6F7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BDE759-0116-D5A9-328B-ED9E00A7D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6ED687-58B0-AFB3-CE9D-679096270C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40704-DCA0-9CD6-E106-A3E3A48235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F1E11-92B9-4E75-B4DC-50D6DA6BA7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7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5.xml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D22E-D64C-916E-8058-435301301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D96DF-7FF0-FD3C-BD61-F412393E4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9FDF9-D3C1-855F-199B-7156DB49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48D7C-C997-ED14-7B11-F261E85B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0B8E5-5320-E2FF-4D00-990105DA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4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8F44-628C-61A9-BA0A-00AFDD65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1908B9-5078-6D67-130A-59D16545C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EB42-3FFB-9FA0-A675-983C2003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87A78-ED8F-8D3A-28E5-DF824967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607D-4841-9A2E-7E69-87749DA4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8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001661-1928-BEB7-88C5-D4DE8B4AC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73285-F332-8239-9E08-D3C5245EF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B6748-D30D-6C1A-B72E-065C8285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68230-A2B6-36C2-554C-751BE6FF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1A72B-B061-A65E-6C77-DC23E41C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41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146E34-523C-D79D-2EB8-E2722C4819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b="25018"/>
          <a:stretch/>
        </p:blipFill>
        <p:spPr>
          <a:xfrm>
            <a:off x="2203" y="2357"/>
            <a:ext cx="12190780" cy="685564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AF195F5-53E3-9934-6494-02BF4B823344}"/>
              </a:ext>
            </a:extLst>
          </p:cNvPr>
          <p:cNvSpPr/>
          <p:nvPr userDrawn="1"/>
        </p:nvSpPr>
        <p:spPr>
          <a:xfrm>
            <a:off x="1" y="2805527"/>
            <a:ext cx="12191999" cy="13016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457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34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11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21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17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58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50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75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48DE-7A51-F8E8-6F18-8C194985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EA51-2B8D-EBD7-F723-D9DEC6976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31761-262B-D87F-94CF-859A92A31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3F62A-D3E7-A1F4-D0E4-6AFC505D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41DC5-5006-C6E7-FC55-A88DF04B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42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35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0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EA73-AD13-5D44-8E54-522DAE36FDA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B755-D3E2-F74D-A697-259C0D308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755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US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custData r:id="rId2"/>
            </p:custDataLst>
          </p:nvPr>
        </p:nvSpPr>
        <p:spPr/>
        <p:txBody>
          <a:bodyPr/>
          <a:lstStyle/>
          <a:p>
            <a:pPr lvl="0"/>
            <a:r>
              <a:rPr lang="en-US"/>
              <a:t>Click to add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custData r:id="rId3"/>
            </p:custDataLst>
          </p:nvPr>
        </p:nvSpPr>
        <p:spPr>
          <a:xfrm>
            <a:off x="485776" y="806400"/>
            <a:ext cx="11226800" cy="320400"/>
          </a:xfrm>
        </p:spPr>
        <p:txBody>
          <a:bodyPr/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6BE14-0896-4B7C-B397-CD14791A0EA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1 US Department of Health and Human Services. "National Clearinghouse for Long Term Care Information." 2011</a:t>
            </a:r>
          </a:p>
        </p:txBody>
      </p:sp>
    </p:spTree>
    <p:extLst>
      <p:ext uri="{BB962C8B-B14F-4D97-AF65-F5344CB8AC3E}">
        <p14:creationId xmlns:p14="http://schemas.microsoft.com/office/powerpoint/2010/main" val="10575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EB53-FEC4-7430-5488-858D2D014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F3BB6-BB78-B0AC-52F6-76B3551A7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D1259-3081-E805-2EAF-E800AADF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E81EF-DB48-919F-CA87-1A14A0FE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008F-21AD-E90B-7876-4F0E2FCC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250C-A2E8-3CD2-5249-B828D7F6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BCFD-F3B5-8C15-EE64-F4089A973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5D1BA-70AE-E811-1645-E1AF6127C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2FDC9-A756-832B-5F4C-256AEB83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3CE16-163F-0693-E2EF-51589FF1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7AA57-337D-D697-A7C0-3C377C0E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1C12-6258-8F79-6D4D-EA48A1231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96F03-7399-FE31-6909-ED77B5B7B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514B4-06FB-6293-F36C-15FB77839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A12DD-D734-FE35-61E3-E1CBE94DD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2C1A5-9FB9-B665-4C74-2699C19C0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6F9B12-9B09-58DB-5F49-1B3F569A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22E9CF-510A-9B74-EC63-2A631495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75A4B-B568-9731-29B1-63B5ABB9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0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6203-2206-81E2-9736-FF763A80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1DEA9-96DC-A59C-BE29-510C66F1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FC52E-F4A3-D0A4-E2E1-258B0C7A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FD63F-E1C1-A388-10F7-414F0401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2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AEEC7-57E7-54CF-65DD-8AFC6033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9222E0-9707-5FB7-51EF-77699DFE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7B419-910A-F0B4-1A15-C1037B34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2801C-01A9-7AD1-084B-CDE105AA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9AA61-1439-9023-0866-6718A983B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5D7E6-CAD0-32D1-17FB-7DFC906C3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9E1FE-27AD-4CAD-0D4F-3DE2C313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9369C-5977-463A-D150-C058DB37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6F679-5E05-0A30-725E-2166CFCF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6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F349A-42E4-2708-C414-2DF91D87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D39E2-9127-27AB-0A45-3CCFF3ABC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48E43-6F99-F383-43E8-17C920BEC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A3979-5A34-AB83-C895-FE85E268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BFEF7-5917-72EF-B742-6FCC5F27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3EC3A-D657-585F-756A-D1B13265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9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4A8F75-5662-28B6-8EFA-E129B58D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175EF-136E-6141-A6A9-878F7F24F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E53FE-0D8F-79B4-A32E-704B1C064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66D2D-4F0A-4485-BBAC-524BB4E47622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96D2C-3C8B-E193-403B-7096A9351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183D2-78F2-649C-93E8-7B4D9ADC0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0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6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https://salesdemo.myltcguide.com/rates-plan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18" Type="http://schemas.openxmlformats.org/officeDocument/2006/relationships/image" Target="../media/image2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00530-4212-7CB5-CAB1-E7CCEF625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B8546D47-961E-0CB2-46C3-83D542B3B804}"/>
              </a:ext>
            </a:extLst>
          </p:cNvPr>
          <p:cNvSpPr txBox="1"/>
          <p:nvPr/>
        </p:nvSpPr>
        <p:spPr>
          <a:xfrm>
            <a:off x="1932153" y="87965"/>
            <a:ext cx="8371764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 Long Term Care Insurance</a:t>
            </a:r>
            <a:endParaRPr lang="en-US" i="1">
              <a:solidFill>
                <a:srgbClr val="00518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2EA474-A16E-17F2-E4D7-69D7056104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30" y="4887102"/>
            <a:ext cx="4440181" cy="14232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09CE67-2BAD-A45F-9932-BE78775B6B14}"/>
              </a:ext>
            </a:extLst>
          </p:cNvPr>
          <p:cNvSpPr txBox="1"/>
          <p:nvPr/>
        </p:nvSpPr>
        <p:spPr>
          <a:xfrm>
            <a:off x="781550" y="4228632"/>
            <a:ext cx="405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Benefits That Cover Long Term Care	</a:t>
            </a: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D1E961-5C72-5DC0-4753-C453032F1EBF}"/>
              </a:ext>
            </a:extLst>
          </p:cNvPr>
          <p:cNvCxnSpPr>
            <a:cxnSpLocks/>
          </p:cNvCxnSpPr>
          <p:nvPr/>
        </p:nvCxnSpPr>
        <p:spPr>
          <a:xfrm flipV="1">
            <a:off x="750263" y="4623699"/>
            <a:ext cx="4195598" cy="561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1395FD9-83BE-5B59-72C2-375087A3BDB9}"/>
              </a:ext>
            </a:extLst>
          </p:cNvPr>
          <p:cNvSpPr txBox="1"/>
          <p:nvPr/>
        </p:nvSpPr>
        <p:spPr>
          <a:xfrm>
            <a:off x="832618" y="1124386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Likelihood of Requiring LTC</a:t>
            </a:r>
            <a:r>
              <a:rPr lang="en-US" sz="1600" b="1" baseline="30000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2549B6-D033-D22C-BFB0-A3FA0B2CB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743" y="1615449"/>
            <a:ext cx="1864071" cy="19210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7" name="Group 6">
            <a:extLst>
              <a:ext uri="{FF2B5EF4-FFF2-40B4-BE49-F238E27FC236}">
                <a16:creationId xmlns:a16="http://schemas.microsoft.com/office/drawing/2014/main" id="{60FFDE99-02D7-09BF-5E73-CB1D016004C6}"/>
              </a:ext>
            </a:extLst>
          </p:cNvPr>
          <p:cNvGrpSpPr/>
          <p:nvPr/>
        </p:nvGrpSpPr>
        <p:grpSpPr>
          <a:xfrm>
            <a:off x="7689358" y="4712026"/>
            <a:ext cx="1170876" cy="945659"/>
            <a:chOff x="0" y="0"/>
            <a:chExt cx="13508884" cy="12982893"/>
          </a:xfrm>
        </p:grpSpPr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020A4D71-D140-1B7E-F431-FFD174862E61}"/>
                </a:ext>
              </a:extLst>
            </p:cNvPr>
            <p:cNvSpPr/>
            <p:nvPr/>
          </p:nvSpPr>
          <p:spPr>
            <a:xfrm>
              <a:off x="0" y="0"/>
              <a:ext cx="13508884" cy="12982893"/>
            </a:xfrm>
            <a:custGeom>
              <a:avLst/>
              <a:gdLst/>
              <a:ahLst/>
              <a:cxnLst/>
              <a:rect l="l" t="t" r="r" b="b"/>
              <a:pathLst>
                <a:path w="13508884" h="12982893">
                  <a:moveTo>
                    <a:pt x="13204084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12678093"/>
                  </a:lnTo>
                  <a:cubicBezTo>
                    <a:pt x="0" y="12847003"/>
                    <a:pt x="135890" y="12982893"/>
                    <a:pt x="304800" y="12982893"/>
                  </a:cubicBezTo>
                  <a:lnTo>
                    <a:pt x="13204084" y="12982893"/>
                  </a:lnTo>
                  <a:cubicBezTo>
                    <a:pt x="13372993" y="12982893"/>
                    <a:pt x="13508884" y="12847003"/>
                    <a:pt x="13508884" y="12678093"/>
                  </a:cubicBezTo>
                  <a:lnTo>
                    <a:pt x="13508884" y="304800"/>
                  </a:lnTo>
                  <a:cubicBezTo>
                    <a:pt x="13508884" y="135890"/>
                    <a:pt x="13372993" y="0"/>
                    <a:pt x="1320408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F178D8AF-B55C-007C-6A09-94CC13C3320F}"/>
              </a:ext>
            </a:extLst>
          </p:cNvPr>
          <p:cNvSpPr txBox="1"/>
          <p:nvPr/>
        </p:nvSpPr>
        <p:spPr>
          <a:xfrm>
            <a:off x="223390" y="6534773"/>
            <a:ext cx="12481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ASPE.HHS.gov, 2019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Genworth 2024 Cost of Care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 Insurance Association of America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Long-Term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Services and Supports:  History of Federal Policies and Programs, Congressional Research Service,  December 2023. </a:t>
            </a:r>
            <a:endParaRPr lang="en-US" sz="1000" i="1" baseline="3000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2AB31AB-BE03-3367-4C47-9D341A288BA2}"/>
              </a:ext>
            </a:extLst>
          </p:cNvPr>
          <p:cNvGrpSpPr/>
          <p:nvPr/>
        </p:nvGrpSpPr>
        <p:grpSpPr>
          <a:xfrm>
            <a:off x="6691914" y="1605704"/>
            <a:ext cx="4046198" cy="2200513"/>
            <a:chOff x="2820112" y="4246741"/>
            <a:chExt cx="4719766" cy="2469541"/>
          </a:xfrm>
        </p:grpSpPr>
        <p:grpSp>
          <p:nvGrpSpPr>
            <p:cNvPr id="35" name="Group 2">
              <a:extLst>
                <a:ext uri="{FF2B5EF4-FFF2-40B4-BE49-F238E27FC236}">
                  <a16:creationId xmlns:a16="http://schemas.microsoft.com/office/drawing/2014/main" id="{CBE3ACC5-F73B-556F-2E13-1F34F5C29257}"/>
                </a:ext>
              </a:extLst>
            </p:cNvPr>
            <p:cNvGrpSpPr/>
            <p:nvPr/>
          </p:nvGrpSpPr>
          <p:grpSpPr>
            <a:xfrm>
              <a:off x="3020451" y="4543211"/>
              <a:ext cx="1170876" cy="945659"/>
              <a:chOff x="0" y="0"/>
              <a:chExt cx="13508884" cy="12982893"/>
            </a:xfrm>
          </p:grpSpPr>
          <p:sp>
            <p:nvSpPr>
              <p:cNvPr id="52" name="Freeform 3">
                <a:extLst>
                  <a:ext uri="{FF2B5EF4-FFF2-40B4-BE49-F238E27FC236}">
                    <a16:creationId xmlns:a16="http://schemas.microsoft.com/office/drawing/2014/main" id="{E74F9B87-987E-1363-3526-DDC2D37C7041}"/>
                  </a:ext>
                </a:extLst>
              </p:cNvPr>
              <p:cNvSpPr/>
              <p:nvPr/>
            </p:nvSpPr>
            <p:spPr>
              <a:xfrm>
                <a:off x="0" y="0"/>
                <a:ext cx="13508884" cy="12982893"/>
              </a:xfrm>
              <a:custGeom>
                <a:avLst/>
                <a:gdLst/>
                <a:ahLst/>
                <a:cxnLst/>
                <a:rect l="l" t="t" r="r" b="b"/>
                <a:pathLst>
                  <a:path w="13508884" h="12982893">
                    <a:moveTo>
                      <a:pt x="13204084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12678093"/>
                    </a:lnTo>
                    <a:cubicBezTo>
                      <a:pt x="0" y="12847003"/>
                      <a:pt x="135890" y="12982893"/>
                      <a:pt x="304800" y="12982893"/>
                    </a:cubicBezTo>
                    <a:lnTo>
                      <a:pt x="13204084" y="12982893"/>
                    </a:lnTo>
                    <a:cubicBezTo>
                      <a:pt x="13372993" y="12982893"/>
                      <a:pt x="13508884" y="12847003"/>
                      <a:pt x="13508884" y="12678093"/>
                    </a:cubicBezTo>
                    <a:lnTo>
                      <a:pt x="13508884" y="304800"/>
                    </a:lnTo>
                    <a:cubicBezTo>
                      <a:pt x="13508884" y="135890"/>
                      <a:pt x="13372993" y="0"/>
                      <a:pt x="1320408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2F545346-9061-B29A-AB37-01A4DCE1BC12}"/>
                </a:ext>
              </a:extLst>
            </p:cNvPr>
            <p:cNvGrpSpPr/>
            <p:nvPr/>
          </p:nvGrpSpPr>
          <p:grpSpPr>
            <a:xfrm>
              <a:off x="5350163" y="4572061"/>
              <a:ext cx="1170876" cy="945659"/>
              <a:chOff x="0" y="0"/>
              <a:chExt cx="13508884" cy="12982893"/>
            </a:xfrm>
          </p:grpSpPr>
          <p:sp>
            <p:nvSpPr>
              <p:cNvPr id="51" name="Freeform 5">
                <a:extLst>
                  <a:ext uri="{FF2B5EF4-FFF2-40B4-BE49-F238E27FC236}">
                    <a16:creationId xmlns:a16="http://schemas.microsoft.com/office/drawing/2014/main" id="{A1053E01-A71F-8D3A-64FC-8176E69796D5}"/>
                  </a:ext>
                </a:extLst>
              </p:cNvPr>
              <p:cNvSpPr/>
              <p:nvPr/>
            </p:nvSpPr>
            <p:spPr>
              <a:xfrm>
                <a:off x="0" y="0"/>
                <a:ext cx="13508884" cy="12982893"/>
              </a:xfrm>
              <a:custGeom>
                <a:avLst/>
                <a:gdLst/>
                <a:ahLst/>
                <a:cxnLst/>
                <a:rect l="l" t="t" r="r" b="b"/>
                <a:pathLst>
                  <a:path w="13508884" h="12982893">
                    <a:moveTo>
                      <a:pt x="13204084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12678093"/>
                    </a:lnTo>
                    <a:cubicBezTo>
                      <a:pt x="0" y="12847003"/>
                      <a:pt x="135890" y="12982893"/>
                      <a:pt x="304800" y="12982893"/>
                    </a:cubicBezTo>
                    <a:lnTo>
                      <a:pt x="13204084" y="12982893"/>
                    </a:lnTo>
                    <a:cubicBezTo>
                      <a:pt x="13372993" y="12982893"/>
                      <a:pt x="13508884" y="12847003"/>
                      <a:pt x="13508884" y="12678093"/>
                    </a:cubicBezTo>
                    <a:lnTo>
                      <a:pt x="13508884" y="304800"/>
                    </a:lnTo>
                    <a:cubicBezTo>
                      <a:pt x="13508884" y="135890"/>
                      <a:pt x="13372993" y="0"/>
                      <a:pt x="1320408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D2743664-04D3-F6BA-2392-D872890F47F4}"/>
                </a:ext>
              </a:extLst>
            </p:cNvPr>
            <p:cNvSpPr/>
            <p:nvPr/>
          </p:nvSpPr>
          <p:spPr>
            <a:xfrm>
              <a:off x="3252587" y="4469069"/>
              <a:ext cx="706604" cy="580246"/>
            </a:xfrm>
            <a:custGeom>
              <a:avLst/>
              <a:gdLst/>
              <a:ahLst/>
              <a:cxnLst/>
              <a:rect l="l" t="t" r="r" b="b"/>
              <a:pathLst>
                <a:path w="1471847" h="1438226">
                  <a:moveTo>
                    <a:pt x="0" y="0"/>
                  </a:moveTo>
                  <a:lnTo>
                    <a:pt x="1471846" y="0"/>
                  </a:lnTo>
                  <a:lnTo>
                    <a:pt x="1471846" y="1438226"/>
                  </a:lnTo>
                  <a:lnTo>
                    <a:pt x="0" y="14382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16">
              <a:extLst>
                <a:ext uri="{FF2B5EF4-FFF2-40B4-BE49-F238E27FC236}">
                  <a16:creationId xmlns:a16="http://schemas.microsoft.com/office/drawing/2014/main" id="{76C4CBC6-D6E9-534F-56E2-CC5697412F77}"/>
                </a:ext>
              </a:extLst>
            </p:cNvPr>
            <p:cNvSpPr txBox="1"/>
            <p:nvPr/>
          </p:nvSpPr>
          <p:spPr>
            <a:xfrm>
              <a:off x="3127225" y="5334580"/>
              <a:ext cx="957328" cy="3551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1"/>
                </a:lnSpc>
              </a:pPr>
              <a:r>
                <a:rPr lang="en-US" sz="1400">
                  <a:solidFill>
                    <a:srgbClr val="105476"/>
                  </a:solidFill>
                  <a:latin typeface="Calibri (MS) Bold"/>
                </a:rPr>
                <a:t>Home Care</a:t>
              </a:r>
              <a:endParaRPr lang="en-US" sz="2279">
                <a:solidFill>
                  <a:srgbClr val="105476"/>
                </a:solidFill>
                <a:latin typeface="Calibri (MS) Bold"/>
              </a:endParaRPr>
            </a:p>
          </p:txBody>
        </p:sp>
        <p:sp>
          <p:nvSpPr>
            <p:cNvPr id="45" name="TextBox 19">
              <a:extLst>
                <a:ext uri="{FF2B5EF4-FFF2-40B4-BE49-F238E27FC236}">
                  <a16:creationId xmlns:a16="http://schemas.microsoft.com/office/drawing/2014/main" id="{8F4F288B-8690-7001-B836-C1827835EC1D}"/>
                </a:ext>
              </a:extLst>
            </p:cNvPr>
            <p:cNvSpPr txBox="1"/>
            <p:nvPr/>
          </p:nvSpPr>
          <p:spPr>
            <a:xfrm>
              <a:off x="2820112" y="5927912"/>
              <a:ext cx="1571553" cy="78356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862"/>
                </a:lnSpc>
              </a:pPr>
              <a:r>
                <a:rPr lang="en-US" sz="2400">
                  <a:solidFill>
                    <a:srgbClr val="105476"/>
                  </a:solidFill>
                  <a:latin typeface="Calibri (MS)"/>
                </a:rPr>
                <a:t>$77,792</a:t>
              </a:r>
            </a:p>
            <a:p>
              <a:pPr algn="ctr">
                <a:lnSpc>
                  <a:spcPts val="2862"/>
                </a:lnSpc>
              </a:pPr>
              <a:r>
                <a:rPr lang="en-US" sz="1200">
                  <a:solidFill>
                    <a:srgbClr val="105476"/>
                  </a:solidFill>
                  <a:latin typeface="Calibri (MS)"/>
                </a:rPr>
                <a:t>Avg Stay 3 years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64DC107-2E6C-6A17-40BB-2DA0328033A8}"/>
                </a:ext>
              </a:extLst>
            </p:cNvPr>
            <p:cNvGrpSpPr/>
            <p:nvPr/>
          </p:nvGrpSpPr>
          <p:grpSpPr>
            <a:xfrm>
              <a:off x="4417903" y="4246741"/>
              <a:ext cx="1511031" cy="2457179"/>
              <a:chOff x="5195570" y="4246741"/>
              <a:chExt cx="1511031" cy="2457179"/>
            </a:xfrm>
          </p:grpSpPr>
          <p:sp>
            <p:nvSpPr>
              <p:cNvPr id="39" name="Freeform 9">
                <a:extLst>
                  <a:ext uri="{FF2B5EF4-FFF2-40B4-BE49-F238E27FC236}">
                    <a16:creationId xmlns:a16="http://schemas.microsoft.com/office/drawing/2014/main" id="{B38ADCA2-B0CC-CD0F-737D-D1688F262DD7}"/>
                  </a:ext>
                </a:extLst>
              </p:cNvPr>
              <p:cNvSpPr/>
              <p:nvPr/>
            </p:nvSpPr>
            <p:spPr>
              <a:xfrm>
                <a:off x="5421110" y="4406978"/>
                <a:ext cx="1027487" cy="738911"/>
              </a:xfrm>
              <a:custGeom>
                <a:avLst/>
                <a:gdLst/>
                <a:ahLst/>
                <a:cxnLst/>
                <a:rect l="l" t="t" r="r" b="b"/>
                <a:pathLst>
                  <a:path w="2140240" h="1831502">
                    <a:moveTo>
                      <a:pt x="0" y="0"/>
                    </a:moveTo>
                    <a:lnTo>
                      <a:pt x="2140240" y="0"/>
                    </a:lnTo>
                    <a:lnTo>
                      <a:pt x="2140240" y="1831502"/>
                    </a:lnTo>
                    <a:lnTo>
                      <a:pt x="0" y="183150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14">
                <a:extLst>
                  <a:ext uri="{FF2B5EF4-FFF2-40B4-BE49-F238E27FC236}">
                    <a16:creationId xmlns:a16="http://schemas.microsoft.com/office/drawing/2014/main" id="{C0865E87-1F5C-2670-BEA3-87D47B408B62}"/>
                  </a:ext>
                </a:extLst>
              </p:cNvPr>
              <p:cNvSpPr/>
              <p:nvPr/>
            </p:nvSpPr>
            <p:spPr>
              <a:xfrm>
                <a:off x="5349415" y="4246741"/>
                <a:ext cx="1170876" cy="983971"/>
              </a:xfrm>
              <a:custGeom>
                <a:avLst/>
                <a:gdLst/>
                <a:ahLst/>
                <a:cxnLst/>
                <a:rect l="l" t="t" r="r" b="b"/>
                <a:pathLst>
                  <a:path w="2438919" h="2438919">
                    <a:moveTo>
                      <a:pt x="0" y="0"/>
                    </a:moveTo>
                    <a:lnTo>
                      <a:pt x="2438920" y="0"/>
                    </a:lnTo>
                    <a:lnTo>
                      <a:pt x="2438920" y="2438919"/>
                    </a:lnTo>
                    <a:lnTo>
                      <a:pt x="0" y="24389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Box 17">
                <a:extLst>
                  <a:ext uri="{FF2B5EF4-FFF2-40B4-BE49-F238E27FC236}">
                    <a16:creationId xmlns:a16="http://schemas.microsoft.com/office/drawing/2014/main" id="{11F48B13-01CA-FB1B-5446-838FCC67A606}"/>
                  </a:ext>
                </a:extLst>
              </p:cNvPr>
              <p:cNvSpPr txBox="1"/>
              <p:nvPr/>
            </p:nvSpPr>
            <p:spPr>
              <a:xfrm>
                <a:off x="5305186" y="5355882"/>
                <a:ext cx="1262807" cy="35516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3191"/>
                  </a:lnSpc>
                </a:pPr>
                <a:r>
                  <a:rPr lang="en-US" sz="1400">
                    <a:solidFill>
                      <a:srgbClr val="105476"/>
                    </a:solidFill>
                    <a:latin typeface="Calibri (MS) Bold"/>
                  </a:rPr>
                  <a:t>Assisted Living</a:t>
                </a:r>
              </a:p>
            </p:txBody>
          </p:sp>
          <p:sp>
            <p:nvSpPr>
              <p:cNvPr id="46" name="TextBox 20">
                <a:extLst>
                  <a:ext uri="{FF2B5EF4-FFF2-40B4-BE49-F238E27FC236}">
                    <a16:creationId xmlns:a16="http://schemas.microsoft.com/office/drawing/2014/main" id="{F5E3691E-6237-149D-817C-076C16572423}"/>
                  </a:ext>
                </a:extLst>
              </p:cNvPr>
              <p:cNvSpPr txBox="1"/>
              <p:nvPr/>
            </p:nvSpPr>
            <p:spPr>
              <a:xfrm>
                <a:off x="5195570" y="5927912"/>
                <a:ext cx="1511031" cy="77600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862"/>
                  </a:lnSpc>
                </a:pPr>
                <a:r>
                  <a:rPr lang="en-US" sz="2400">
                    <a:solidFill>
                      <a:srgbClr val="105476"/>
                    </a:solidFill>
                    <a:latin typeface="Calibri (MS)"/>
                  </a:rPr>
                  <a:t>$70,800</a:t>
                </a:r>
              </a:p>
              <a:p>
                <a:pPr algn="ctr">
                  <a:lnSpc>
                    <a:spcPts val="2862"/>
                  </a:lnSpc>
                </a:pPr>
                <a:r>
                  <a:rPr lang="en-US" sz="1200">
                    <a:solidFill>
                      <a:srgbClr val="105476"/>
                    </a:solidFill>
                    <a:latin typeface="Calibri (MS)"/>
                  </a:rPr>
                  <a:t>Avg. Stay 2.5 years</a:t>
                </a:r>
              </a:p>
            </p:txBody>
          </p:sp>
        </p:grpSp>
        <p:sp>
          <p:nvSpPr>
            <p:cNvPr id="48" name="Freeform 22">
              <a:extLst>
                <a:ext uri="{FF2B5EF4-FFF2-40B4-BE49-F238E27FC236}">
                  <a16:creationId xmlns:a16="http://schemas.microsoft.com/office/drawing/2014/main" id="{E7F5F9E3-7363-93FE-A1DB-D30B6B4170C7}"/>
                </a:ext>
              </a:extLst>
            </p:cNvPr>
            <p:cNvSpPr/>
            <p:nvPr/>
          </p:nvSpPr>
          <p:spPr>
            <a:xfrm>
              <a:off x="3020451" y="4276922"/>
              <a:ext cx="1170876" cy="983971"/>
            </a:xfrm>
            <a:custGeom>
              <a:avLst/>
              <a:gdLst/>
              <a:ahLst/>
              <a:cxnLst/>
              <a:rect l="l" t="t" r="r" b="b"/>
              <a:pathLst>
                <a:path w="2438919" h="2438919">
                  <a:moveTo>
                    <a:pt x="0" y="0"/>
                  </a:moveTo>
                  <a:lnTo>
                    <a:pt x="2438920" y="0"/>
                  </a:lnTo>
                  <a:lnTo>
                    <a:pt x="2438920" y="2438919"/>
                  </a:lnTo>
                  <a:lnTo>
                    <a:pt x="0" y="24389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917593E-7E8D-531A-E9E1-EC81D563689D}"/>
                </a:ext>
              </a:extLst>
            </p:cNvPr>
            <p:cNvGrpSpPr/>
            <p:nvPr/>
          </p:nvGrpSpPr>
          <p:grpSpPr>
            <a:xfrm>
              <a:off x="5938995" y="4246741"/>
              <a:ext cx="1600883" cy="2469541"/>
              <a:chOff x="7511422" y="4246741"/>
              <a:chExt cx="1600883" cy="2469541"/>
            </a:xfrm>
          </p:grpSpPr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AB838476-5628-B7A5-EFB1-51F302389262}"/>
                  </a:ext>
                </a:extLst>
              </p:cNvPr>
              <p:cNvSpPr/>
              <p:nvPr/>
            </p:nvSpPr>
            <p:spPr>
              <a:xfrm>
                <a:off x="7761985" y="4315192"/>
                <a:ext cx="1025622" cy="945701"/>
              </a:xfrm>
              <a:custGeom>
                <a:avLst/>
                <a:gdLst/>
                <a:ahLst/>
                <a:cxnLst/>
                <a:rect l="l" t="t" r="r" b="b"/>
                <a:pathLst>
                  <a:path w="2136357" h="2344059">
                    <a:moveTo>
                      <a:pt x="0" y="0"/>
                    </a:moveTo>
                    <a:lnTo>
                      <a:pt x="2136357" y="0"/>
                    </a:lnTo>
                    <a:lnTo>
                      <a:pt x="2136357" y="2344059"/>
                    </a:lnTo>
                    <a:lnTo>
                      <a:pt x="0" y="234405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TextBox 18">
                <a:extLst>
                  <a:ext uri="{FF2B5EF4-FFF2-40B4-BE49-F238E27FC236}">
                    <a16:creationId xmlns:a16="http://schemas.microsoft.com/office/drawing/2014/main" id="{823655B3-645A-D33B-9A8A-F90B293FDAB2}"/>
                  </a:ext>
                </a:extLst>
              </p:cNvPr>
              <p:cNvSpPr txBox="1"/>
              <p:nvPr/>
            </p:nvSpPr>
            <p:spPr>
              <a:xfrm>
                <a:off x="7656409" y="5355882"/>
                <a:ext cx="1233283" cy="35516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3191"/>
                  </a:lnSpc>
                </a:pPr>
                <a:r>
                  <a:rPr lang="en-US" sz="1400">
                    <a:solidFill>
                      <a:srgbClr val="105476"/>
                    </a:solidFill>
                    <a:latin typeface="Calibri (MS) Bold"/>
                  </a:rPr>
                  <a:t>Nursing Home</a:t>
                </a:r>
              </a:p>
            </p:txBody>
          </p:sp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CF5D8325-464C-B07D-600E-B8C4B13E82A3}"/>
                  </a:ext>
                </a:extLst>
              </p:cNvPr>
              <p:cNvSpPr txBox="1"/>
              <p:nvPr/>
            </p:nvSpPr>
            <p:spPr>
              <a:xfrm>
                <a:off x="7511422" y="5932718"/>
                <a:ext cx="1600883" cy="78356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862"/>
                  </a:lnSpc>
                </a:pPr>
                <a:r>
                  <a:rPr lang="en-US" sz="2400">
                    <a:solidFill>
                      <a:srgbClr val="105476"/>
                    </a:solidFill>
                    <a:latin typeface="Calibri (MS)"/>
                  </a:rPr>
                  <a:t>$127,750</a:t>
                </a:r>
              </a:p>
              <a:p>
                <a:pPr algn="ctr">
                  <a:lnSpc>
                    <a:spcPts val="2862"/>
                  </a:lnSpc>
                </a:pPr>
                <a:r>
                  <a:rPr lang="en-US" sz="1200">
                    <a:solidFill>
                      <a:srgbClr val="105476"/>
                    </a:solidFill>
                    <a:latin typeface="Calibri (MS)"/>
                  </a:rPr>
                  <a:t>Avg. Stay 2.4 years</a:t>
                </a:r>
              </a:p>
            </p:txBody>
          </p:sp>
          <p:sp>
            <p:nvSpPr>
              <p:cNvPr id="49" name="Freeform 23">
                <a:extLst>
                  <a:ext uri="{FF2B5EF4-FFF2-40B4-BE49-F238E27FC236}">
                    <a16:creationId xmlns:a16="http://schemas.microsoft.com/office/drawing/2014/main" id="{2003E1BF-8A34-1C43-5F37-B9A9430E19BC}"/>
                  </a:ext>
                </a:extLst>
              </p:cNvPr>
              <p:cNvSpPr/>
              <p:nvPr/>
            </p:nvSpPr>
            <p:spPr>
              <a:xfrm>
                <a:off x="7691742" y="4246741"/>
                <a:ext cx="1170876" cy="983971"/>
              </a:xfrm>
              <a:custGeom>
                <a:avLst/>
                <a:gdLst/>
                <a:ahLst/>
                <a:cxnLst/>
                <a:rect l="l" t="t" r="r" b="b"/>
                <a:pathLst>
                  <a:path w="2438919" h="2438919">
                    <a:moveTo>
                      <a:pt x="0" y="0"/>
                    </a:moveTo>
                    <a:lnTo>
                      <a:pt x="2438919" y="0"/>
                    </a:lnTo>
                    <a:lnTo>
                      <a:pt x="2438919" y="2438919"/>
                    </a:lnTo>
                    <a:lnTo>
                      <a:pt x="0" y="24389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DB970BDC-EA3F-FB37-4F2D-09BC5BEECAD6}"/>
              </a:ext>
            </a:extLst>
          </p:cNvPr>
          <p:cNvSpPr txBox="1"/>
          <p:nvPr/>
        </p:nvSpPr>
        <p:spPr>
          <a:xfrm>
            <a:off x="6463986" y="1075220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 </a:t>
            </a:r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Cost of Care</a:t>
            </a:r>
            <a:r>
              <a:rPr lang="en-US" sz="1600" b="1" baseline="30000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6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5431CF-A960-F61F-9345-5D162BD61E87}"/>
              </a:ext>
            </a:extLst>
          </p:cNvPr>
          <p:cNvCxnSpPr>
            <a:cxnSpLocks/>
          </p:cNvCxnSpPr>
          <p:nvPr/>
        </p:nvCxnSpPr>
        <p:spPr>
          <a:xfrm flipV="1">
            <a:off x="6559960" y="1459068"/>
            <a:ext cx="4269740" cy="180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AB10FB2-05BF-EB24-60A4-414CEC6E97E6}"/>
              </a:ext>
            </a:extLst>
          </p:cNvPr>
          <p:cNvSpPr txBox="1"/>
          <p:nvPr/>
        </p:nvSpPr>
        <p:spPr>
          <a:xfrm>
            <a:off x="6465331" y="4239851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LTC Financing Crisis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93DF73C-9655-0B63-9DC8-B9625FD73417}"/>
              </a:ext>
            </a:extLst>
          </p:cNvPr>
          <p:cNvCxnSpPr>
            <a:cxnSpLocks/>
          </p:cNvCxnSpPr>
          <p:nvPr/>
        </p:nvCxnSpPr>
        <p:spPr>
          <a:xfrm flipV="1">
            <a:off x="6561305" y="4623699"/>
            <a:ext cx="4269740" cy="180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2EA7DB-3D1D-80BF-851C-D7850D5EB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3157"/>
              </p:ext>
            </p:extLst>
          </p:nvPr>
        </p:nvGraphicFramePr>
        <p:xfrm>
          <a:off x="6560971" y="4883091"/>
          <a:ext cx="4999658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658">
                  <a:extLst>
                    <a:ext uri="{9D8B030D-6E8A-4147-A177-3AD203B41FA5}">
                      <a16:colId xmlns:a16="http://schemas.microsoft.com/office/drawing/2014/main" val="1602500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56%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couples without LTC insurance spend their income down to poverty level after one partner has spent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six months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in a nursing home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Medicaid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now consumes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state budgets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Medicaid</a:t>
                      </a:r>
                      <a:r>
                        <a:rPr lang="en-US" sz="1200" b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pays for about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45%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total LTC service and support costs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69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020899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0A4EBB-ADBF-98F4-F086-BDD78E54825C}"/>
              </a:ext>
            </a:extLst>
          </p:cNvPr>
          <p:cNvCxnSpPr>
            <a:cxnSpLocks/>
          </p:cNvCxnSpPr>
          <p:nvPr/>
        </p:nvCxnSpPr>
        <p:spPr>
          <a:xfrm>
            <a:off x="808096" y="1462697"/>
            <a:ext cx="4206964" cy="0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40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8B174-8273-4821-38BC-2959B62CE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>
            <a:extLst>
              <a:ext uri="{FF2B5EF4-FFF2-40B4-BE49-F238E27FC236}">
                <a16:creationId xmlns:a16="http://schemas.microsoft.com/office/drawing/2014/main" id="{3FAE37F5-6ED2-5217-9D87-F45DF00B2D44}"/>
              </a:ext>
            </a:extLst>
          </p:cNvPr>
          <p:cNvSpPr/>
          <p:nvPr/>
        </p:nvSpPr>
        <p:spPr>
          <a:xfrm>
            <a:off x="429823" y="3053175"/>
            <a:ext cx="5253572" cy="341743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6166DF9-FD2D-0144-89B0-BCA5371D2E20}"/>
              </a:ext>
            </a:extLst>
          </p:cNvPr>
          <p:cNvGrpSpPr/>
          <p:nvPr/>
        </p:nvGrpSpPr>
        <p:grpSpPr>
          <a:xfrm>
            <a:off x="247113" y="2236651"/>
            <a:ext cx="5608320" cy="988290"/>
            <a:chOff x="628072" y="1109820"/>
            <a:chExt cx="5296740" cy="988291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DA069879-EDA3-39BF-EBC4-64BCBA3C2E87}"/>
                </a:ext>
              </a:extLst>
            </p:cNvPr>
            <p:cNvSpPr/>
            <p:nvPr/>
          </p:nvSpPr>
          <p:spPr>
            <a:xfrm>
              <a:off x="628072" y="1109820"/>
              <a:ext cx="5296740" cy="98829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518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43B6F00-FD8C-E518-514D-4F80645D45C6}"/>
                </a:ext>
              </a:extLst>
            </p:cNvPr>
            <p:cNvSpPr txBox="1"/>
            <p:nvPr/>
          </p:nvSpPr>
          <p:spPr>
            <a:xfrm>
              <a:off x="1495021" y="1165280"/>
              <a:ext cx="3202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914377">
                <a:defRPr/>
              </a:pPr>
              <a:r>
                <a:rPr lang="en-US" b="1">
                  <a:solidFill>
                    <a:srgbClr val="005180"/>
                  </a:solidFill>
                  <a:latin typeface="Calibri" panose="020F0502020204030204"/>
                </a:rPr>
                <a:t>401k/403b PRESERVATION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9935CE7-730B-E00B-8AD0-DC45CE530FA0}"/>
                </a:ext>
              </a:extLst>
            </p:cNvPr>
            <p:cNvSpPr txBox="1"/>
            <p:nvPr/>
          </p:nvSpPr>
          <p:spPr>
            <a:xfrm>
              <a:off x="1541084" y="1496711"/>
              <a:ext cx="3639125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Employees pay for LTC from investments</a:t>
              </a: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endParaRPr lang="en-US" sz="130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57FDB641-4842-AEBC-6C1F-82B57B792E8C}"/>
              </a:ext>
            </a:extLst>
          </p:cNvPr>
          <p:cNvSpPr/>
          <p:nvPr/>
        </p:nvSpPr>
        <p:spPr>
          <a:xfrm>
            <a:off x="188438" y="4149829"/>
            <a:ext cx="5253572" cy="341743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375C8F9-F638-C073-3429-92730B469FC3}"/>
              </a:ext>
            </a:extLst>
          </p:cNvPr>
          <p:cNvSpPr/>
          <p:nvPr/>
        </p:nvSpPr>
        <p:spPr>
          <a:xfrm>
            <a:off x="551395" y="4074103"/>
            <a:ext cx="5253572" cy="341743"/>
          </a:xfrm>
          <a:prstGeom prst="ellipse">
            <a:avLst/>
          </a:prstGeom>
          <a:solidFill>
            <a:schemeClr val="tx1">
              <a:alpha val="33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00EF79-3F6F-15F0-31A0-75C4D708097A}"/>
              </a:ext>
            </a:extLst>
          </p:cNvPr>
          <p:cNvSpPr txBox="1"/>
          <p:nvPr/>
        </p:nvSpPr>
        <p:spPr>
          <a:xfrm>
            <a:off x="1710661" y="210213"/>
            <a:ext cx="8761228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 defTabSz="914377">
              <a:defRPr/>
            </a:pPr>
            <a:r>
              <a:rPr lang="en-US">
                <a:solidFill>
                  <a:srgbClr val="005180"/>
                </a:solidFill>
                <a:latin typeface="Calibri" panose="020F0502020204030204"/>
              </a:rPr>
              <a:t>Why Employers Offer LTC Insurance</a:t>
            </a:r>
            <a:endParaRPr lang="en-US" i="1">
              <a:solidFill>
                <a:srgbClr val="005180"/>
              </a:solidFill>
              <a:latin typeface="Calibri" panose="020F0502020204030204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3A95E82-8873-FD05-7264-583A28876221}"/>
              </a:ext>
            </a:extLst>
          </p:cNvPr>
          <p:cNvGrpSpPr/>
          <p:nvPr/>
        </p:nvGrpSpPr>
        <p:grpSpPr>
          <a:xfrm>
            <a:off x="271891" y="357554"/>
            <a:ext cx="5608843" cy="1744900"/>
            <a:chOff x="627581" y="358637"/>
            <a:chExt cx="5297231" cy="1744906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4042D7AC-B060-BFD0-F5AC-A9571235E4BC}"/>
                </a:ext>
              </a:extLst>
            </p:cNvPr>
            <p:cNvSpPr/>
            <p:nvPr/>
          </p:nvSpPr>
          <p:spPr>
            <a:xfrm>
              <a:off x="628075" y="1302327"/>
              <a:ext cx="5296737" cy="80121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518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" name="Rectangle: Top Corners Rounded 2">
              <a:extLst>
                <a:ext uri="{FF2B5EF4-FFF2-40B4-BE49-F238E27FC236}">
                  <a16:creationId xmlns:a16="http://schemas.microsoft.com/office/drawing/2014/main" id="{E59603EC-0739-D628-8A6B-4DC12C3ADF58}"/>
                </a:ext>
              </a:extLst>
            </p:cNvPr>
            <p:cNvSpPr/>
            <p:nvPr/>
          </p:nvSpPr>
          <p:spPr>
            <a:xfrm rot="5400000">
              <a:off x="693328" y="1355997"/>
              <a:ext cx="555335" cy="686829"/>
            </a:xfrm>
            <a:prstGeom prst="round2SameRect">
              <a:avLst>
                <a:gd name="adj1" fmla="val 49061"/>
                <a:gd name="adj2" fmla="val 0"/>
              </a:avLst>
            </a:prstGeom>
            <a:gradFill>
              <a:gsLst>
                <a:gs pos="6000">
                  <a:srgbClr val="0079BC"/>
                </a:gs>
                <a:gs pos="100000">
                  <a:srgbClr val="0069A4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72BB94C-0E0C-C676-E251-8E3960967A31}"/>
                </a:ext>
              </a:extLst>
            </p:cNvPr>
            <p:cNvSpPr/>
            <p:nvPr/>
          </p:nvSpPr>
          <p:spPr>
            <a:xfrm>
              <a:off x="843379" y="1495905"/>
              <a:ext cx="391498" cy="413832"/>
            </a:xfrm>
            <a:prstGeom prst="ellipse">
              <a:avLst/>
            </a:prstGeom>
            <a:solidFill>
              <a:srgbClr val="00456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A6397F8-15EE-0E39-102D-BE9B782C66D5}"/>
                </a:ext>
              </a:extLst>
            </p:cNvPr>
            <p:cNvSpPr txBox="1"/>
            <p:nvPr/>
          </p:nvSpPr>
          <p:spPr>
            <a:xfrm>
              <a:off x="1459620" y="1358668"/>
              <a:ext cx="2225964" cy="369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77">
                <a:defRPr/>
              </a:pPr>
              <a:r>
                <a:rPr lang="en-US" b="1">
                  <a:solidFill>
                    <a:srgbClr val="005180"/>
                  </a:solidFill>
                  <a:latin typeface="Calibri" panose="020F0502020204030204"/>
                </a:rPr>
                <a:t>LTC INSURANCE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E054C9-0765-A1A9-1A8A-598B5ED6DF1B}"/>
                </a:ext>
              </a:extLst>
            </p:cNvPr>
            <p:cNvSpPr txBox="1"/>
            <p:nvPr/>
          </p:nvSpPr>
          <p:spPr>
            <a:xfrm>
              <a:off x="1486253" y="1659600"/>
              <a:ext cx="3639126" cy="292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Only benefit that pays for LTC</a:t>
              </a:r>
            </a:p>
          </p:txBody>
        </p:sp>
        <p:pic>
          <p:nvPicPr>
            <p:cNvPr id="12" name="Graphic 11" descr="Abacus with solid fill">
              <a:extLst>
                <a:ext uri="{FF2B5EF4-FFF2-40B4-BE49-F238E27FC236}">
                  <a16:creationId xmlns:a16="http://schemas.microsoft.com/office/drawing/2014/main" id="{14E1EBE4-2354-A0E7-68D2-56DF6B090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27582" y="358637"/>
              <a:ext cx="369332" cy="369332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9A955CED-F72B-0908-25DE-7AD9ED8993FF}"/>
              </a:ext>
            </a:extLst>
          </p:cNvPr>
          <p:cNvGrpSpPr/>
          <p:nvPr/>
        </p:nvGrpSpPr>
        <p:grpSpPr>
          <a:xfrm>
            <a:off x="237357" y="3363341"/>
            <a:ext cx="5617555" cy="988290"/>
            <a:chOff x="503109" y="1302327"/>
            <a:chExt cx="5316481" cy="988291"/>
          </a:xfrm>
        </p:grpSpPr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6D5C4C9E-10B4-415A-4BAD-C61D78617A2A}"/>
                </a:ext>
              </a:extLst>
            </p:cNvPr>
            <p:cNvSpPr/>
            <p:nvPr/>
          </p:nvSpPr>
          <p:spPr>
            <a:xfrm>
              <a:off x="503109" y="1302327"/>
              <a:ext cx="5316481" cy="98829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518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73ED940-81A2-791A-2578-F9937A7F9262}"/>
                </a:ext>
              </a:extLst>
            </p:cNvPr>
            <p:cNvSpPr txBox="1"/>
            <p:nvPr/>
          </p:nvSpPr>
          <p:spPr>
            <a:xfrm>
              <a:off x="1468940" y="1356590"/>
              <a:ext cx="274372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defTabSz="914377">
                <a:defRPr/>
              </a:pPr>
              <a:r>
                <a:rPr lang="en-US" b="1">
                  <a:solidFill>
                    <a:srgbClr val="005180"/>
                  </a:solidFill>
                  <a:latin typeface="Calibri" panose="020F0502020204030204"/>
                </a:rPr>
                <a:t>LTC LEGISLATION - LINK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930FCBC-D82E-1EB4-71DF-F02F09035E7F}"/>
                </a:ext>
              </a:extLst>
            </p:cNvPr>
            <p:cNvSpPr txBox="1"/>
            <p:nvPr/>
          </p:nvSpPr>
          <p:spPr>
            <a:xfrm>
              <a:off x="1471969" y="1706084"/>
              <a:ext cx="3639126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Medicaid consumes 30% of state budgets so state are evaluating options to reduce Medicaid cost.</a:t>
              </a:r>
            </a:p>
          </p:txBody>
        </p:sp>
      </p:grp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5F6B3F69-D3B5-0974-BFBC-343D6896BC54}"/>
              </a:ext>
            </a:extLst>
          </p:cNvPr>
          <p:cNvSpPr/>
          <p:nvPr/>
        </p:nvSpPr>
        <p:spPr>
          <a:xfrm>
            <a:off x="246592" y="4487124"/>
            <a:ext cx="5608320" cy="2170040"/>
          </a:xfrm>
          <a:prstGeom prst="roundRect">
            <a:avLst/>
          </a:prstGeom>
          <a:solidFill>
            <a:schemeClr val="bg1"/>
          </a:solidFill>
          <a:ln>
            <a:solidFill>
              <a:srgbClr val="0051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B825B6C-4F06-DF46-602E-0D0357634038}"/>
              </a:ext>
            </a:extLst>
          </p:cNvPr>
          <p:cNvGrpSpPr/>
          <p:nvPr/>
        </p:nvGrpSpPr>
        <p:grpSpPr>
          <a:xfrm>
            <a:off x="1184785" y="1319284"/>
            <a:ext cx="10787464" cy="5241318"/>
            <a:chOff x="-4067931" y="1302295"/>
            <a:chExt cx="10042205" cy="5241317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680C4121-E865-C62D-E151-FC18284E529C}"/>
                </a:ext>
              </a:extLst>
            </p:cNvPr>
            <p:cNvSpPr/>
            <p:nvPr/>
          </p:nvSpPr>
          <p:spPr>
            <a:xfrm>
              <a:off x="753408" y="1302295"/>
              <a:ext cx="5220866" cy="130166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518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792DCC11-08D2-1448-63BC-9CF8488722D5}"/>
                </a:ext>
              </a:extLst>
            </p:cNvPr>
            <p:cNvSpPr txBox="1"/>
            <p:nvPr/>
          </p:nvSpPr>
          <p:spPr>
            <a:xfrm>
              <a:off x="-4040890" y="4529667"/>
              <a:ext cx="42992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77">
                <a:defRPr/>
              </a:pPr>
              <a:r>
                <a:rPr lang="en-US" b="1">
                  <a:solidFill>
                    <a:srgbClr val="005180"/>
                  </a:solidFill>
                  <a:latin typeface="Calibri" panose="020F0502020204030204"/>
                </a:rPr>
                <a:t>EMPLOYEES REQUESTING LTC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988FAD8B-4C98-0A10-C008-32CAE6E9568C}"/>
                </a:ext>
              </a:extLst>
            </p:cNvPr>
            <p:cNvSpPr txBox="1"/>
            <p:nvPr/>
          </p:nvSpPr>
          <p:spPr>
            <a:xfrm>
              <a:off x="-4067931" y="4877258"/>
              <a:ext cx="4385957" cy="1666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77"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2021 LIMRA Study -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top 3 reasons for Life + LTC products:</a:t>
              </a:r>
              <a:endParaRPr lang="en-US" sz="800">
                <a:solidFill>
                  <a:prstClr val="black"/>
                </a:solidFill>
                <a:latin typeface="Calibri" panose="020F0502020204030204"/>
              </a:endParaRP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Concern LTC costs may </a:t>
              </a:r>
              <a:r>
                <a:rPr lang="en-US" sz="1307" b="1">
                  <a:solidFill>
                    <a:srgbClr val="005180"/>
                  </a:solidFill>
                  <a:latin typeface="Calibri" panose="020F0502020204030204"/>
                </a:rPr>
                <a:t>deplete or exceed savings </a:t>
              </a: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– </a:t>
              </a:r>
              <a:r>
                <a:rPr lang="en-US" sz="1307" b="1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35%</a:t>
              </a: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It is a more </a:t>
              </a:r>
              <a:r>
                <a:rPr lang="en-US" sz="1307" b="1">
                  <a:solidFill>
                    <a:srgbClr val="005180"/>
                  </a:solidFill>
                  <a:latin typeface="Calibri" panose="020F0502020204030204"/>
                </a:rPr>
                <a:t>economical use of current assets </a:t>
              </a: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– </a:t>
              </a:r>
              <a:r>
                <a:rPr lang="en-US" sz="1307" b="1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33%</a:t>
              </a: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7" b="1">
                  <a:solidFill>
                    <a:srgbClr val="005180"/>
                  </a:solidFill>
                  <a:latin typeface="Calibri" panose="020F0502020204030204"/>
                </a:rPr>
                <a:t>Benefits pay </a:t>
              </a: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even if LTC expenses aren’t incurred – </a:t>
              </a:r>
              <a:r>
                <a:rPr lang="en-US" sz="1307" b="1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29%</a:t>
              </a:r>
            </a:p>
            <a:p>
              <a:pPr defTabSz="914377">
                <a:buClr>
                  <a:srgbClr val="005180"/>
                </a:buClr>
                <a:defRPr/>
              </a:pPr>
              <a:endParaRPr lang="en-US" sz="1200" b="1">
                <a:solidFill>
                  <a:srgbClr val="005180"/>
                </a:solidFill>
                <a:latin typeface="Calibri" panose="020F0502020204030204"/>
              </a:endParaRPr>
            </a:p>
            <a:p>
              <a:pPr defTabSz="914377">
                <a:buClr>
                  <a:srgbClr val="005180"/>
                </a:buClr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NY Life Study</a:t>
              </a:r>
            </a:p>
            <a:p>
              <a:pPr marL="228594" indent="-22859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LTC is one of </a:t>
              </a:r>
              <a:r>
                <a:rPr lang="en-US" sz="1307" b="1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top 5 </a:t>
              </a:r>
              <a:r>
                <a:rPr lang="en-US" sz="1307">
                  <a:solidFill>
                    <a:prstClr val="black"/>
                  </a:solidFill>
                  <a:latin typeface="Calibri" panose="020F0502020204030204"/>
                </a:rPr>
                <a:t>benefits employees are most interested in </a:t>
              </a:r>
            </a:p>
            <a:p>
              <a:pPr defTabSz="914377">
                <a:buClr>
                  <a:srgbClr val="005180"/>
                </a:buClr>
                <a:defRPr/>
              </a:pPr>
              <a:endParaRPr lang="en-US" sz="1200" b="1">
                <a:solidFill>
                  <a:srgbClr val="005180"/>
                </a:solidFill>
                <a:latin typeface="Calibri" panose="020F0502020204030204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5BEB9B5-1659-9DFD-2609-F7CBD6D0804E}"/>
              </a:ext>
            </a:extLst>
          </p:cNvPr>
          <p:cNvGrpSpPr/>
          <p:nvPr/>
        </p:nvGrpSpPr>
        <p:grpSpPr>
          <a:xfrm>
            <a:off x="6352629" y="2681475"/>
            <a:ext cx="5756404" cy="1882230"/>
            <a:chOff x="558456" y="679293"/>
            <a:chExt cx="5334847" cy="1552302"/>
          </a:xfrm>
        </p:grpSpPr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F6B80D38-8591-D953-3CBE-CE24E1CE2D9F}"/>
                </a:ext>
              </a:extLst>
            </p:cNvPr>
            <p:cNvSpPr/>
            <p:nvPr/>
          </p:nvSpPr>
          <p:spPr>
            <a:xfrm>
              <a:off x="558456" y="679293"/>
              <a:ext cx="5197603" cy="155230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518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31E56DE-C0CA-1E35-8897-F90FA16EABA5}"/>
                </a:ext>
              </a:extLst>
            </p:cNvPr>
            <p:cNvSpPr txBox="1"/>
            <p:nvPr/>
          </p:nvSpPr>
          <p:spPr>
            <a:xfrm>
              <a:off x="1382535" y="793042"/>
              <a:ext cx="4299260" cy="304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77">
                <a:defRPr/>
              </a:pPr>
              <a:r>
                <a:rPr lang="en-US" b="1">
                  <a:solidFill>
                    <a:srgbClr val="005180"/>
                  </a:solidFill>
                  <a:latin typeface="Calibri" panose="020F0502020204030204"/>
                </a:rPr>
                <a:t>EMPLOYER FUNDING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3FE9CC3B-AB7F-6C91-3511-14E38AE62B98}"/>
                </a:ext>
              </a:extLst>
            </p:cNvPr>
            <p:cNvSpPr txBox="1"/>
            <p:nvPr/>
          </p:nvSpPr>
          <p:spPr>
            <a:xfrm>
              <a:off x="1445570" y="1128206"/>
              <a:ext cx="4447733" cy="736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Funded for All or Defined Class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– years of service, title, salary</a:t>
              </a: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Attract &amp; Retain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 – with Differentiating Benefit</a:t>
              </a: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401k/403b Preservation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– employees that max out benefit</a:t>
              </a:r>
            </a:p>
            <a:p>
              <a:pPr marL="285744" indent="-285744" defTabSz="914377">
                <a:buClr>
                  <a:srgbClr val="005180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Employee Engagement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– increases 600%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E97EFA7-12EF-58D3-AF28-785EABDC47A6}"/>
              </a:ext>
            </a:extLst>
          </p:cNvPr>
          <p:cNvGrpSpPr/>
          <p:nvPr/>
        </p:nvGrpSpPr>
        <p:grpSpPr>
          <a:xfrm>
            <a:off x="6363929" y="4672272"/>
            <a:ext cx="5694040" cy="1689230"/>
            <a:chOff x="581412" y="445907"/>
            <a:chExt cx="5274123" cy="1689227"/>
          </a:xfrm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48134BD6-B437-C3EE-EABE-DD23D92CD5DE}"/>
                </a:ext>
              </a:extLst>
            </p:cNvPr>
            <p:cNvSpPr/>
            <p:nvPr/>
          </p:nvSpPr>
          <p:spPr>
            <a:xfrm>
              <a:off x="581412" y="445907"/>
              <a:ext cx="5194725" cy="168922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518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>
                <a:defRPr/>
              </a:pPr>
              <a:endParaRPr lang="en-US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E4ABFC60-DFB5-B895-223E-6D1492051DE1}"/>
                </a:ext>
              </a:extLst>
            </p:cNvPr>
            <p:cNvSpPr txBox="1"/>
            <p:nvPr/>
          </p:nvSpPr>
          <p:spPr>
            <a:xfrm>
              <a:off x="1419211" y="591904"/>
              <a:ext cx="3381459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377">
                <a:defRPr/>
              </a:pPr>
              <a:r>
                <a:rPr lang="en-US" b="1">
                  <a:solidFill>
                    <a:srgbClr val="005180"/>
                  </a:solidFill>
                  <a:latin typeface="Calibri" panose="020F0502020204030204"/>
                </a:rPr>
                <a:t>GROUP PLAN ADVANTAGES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A4A517DF-CD03-78F9-9911-53FB7B7186BB}"/>
                </a:ext>
              </a:extLst>
            </p:cNvPr>
            <p:cNvSpPr txBox="1"/>
            <p:nvPr/>
          </p:nvSpPr>
          <p:spPr>
            <a:xfrm>
              <a:off x="1419209" y="1020596"/>
              <a:ext cx="4436326" cy="8976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44" indent="-285744" defTabSz="914377"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Portable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– at same rate</a:t>
              </a:r>
            </a:p>
            <a:p>
              <a:pPr marL="285744" indent="-285744" defTabSz="914377"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Issue Age Rates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–</a:t>
              </a:r>
              <a:r>
                <a:rPr lang="en-US" sz="1300" b="1">
                  <a:solidFill>
                    <a:srgbClr val="008000"/>
                  </a:solidFill>
                  <a:latin typeface="Calibri" panose="020F0502020204030204"/>
                </a:rPr>
                <a:t>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do not increase with age. </a:t>
              </a:r>
            </a:p>
            <a:p>
              <a:pPr marL="285744" indent="-285744" defTabSz="914377">
                <a:buFont typeface="Arial" panose="020B0604020202020204" pitchFamily="34" charset="0"/>
                <a:buChar char="•"/>
                <a:defRPr/>
              </a:pPr>
              <a:r>
                <a:rPr lang="en-US" sz="1300" b="1">
                  <a:solidFill>
                    <a:srgbClr val="005180"/>
                  </a:solidFill>
                  <a:latin typeface="Calibri" panose="020F0502020204030204"/>
                </a:rPr>
                <a:t>Guaranteed Issue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–</a:t>
              </a:r>
              <a:r>
                <a:rPr lang="en-US" sz="1300" b="1">
                  <a:solidFill>
                    <a:srgbClr val="008000"/>
                  </a:solidFill>
                  <a:latin typeface="Calibri" panose="020F0502020204030204"/>
                </a:rPr>
                <a:t> </a:t>
              </a:r>
              <a:r>
                <a:rPr lang="en-US" sz="1300">
                  <a:solidFill>
                    <a:prstClr val="black"/>
                  </a:solidFill>
                  <a:latin typeface="Calibri" panose="020F0502020204030204"/>
                </a:rPr>
                <a:t>exclusive to employer plans.  Provides employees access to a benefit.  </a:t>
              </a:r>
              <a:endParaRPr lang="en-US" sz="110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pic>
        <p:nvPicPr>
          <p:cNvPr id="10" name="Graphic 9" descr="Umbrella outline">
            <a:extLst>
              <a:ext uri="{FF2B5EF4-FFF2-40B4-BE49-F238E27FC236}">
                <a16:creationId xmlns:a16="http://schemas.microsoft.com/office/drawing/2014/main" id="{B72B7DE7-FF43-F783-53F3-2420E63443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0534" y="1535005"/>
            <a:ext cx="338084" cy="3380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ED1B76-5398-B391-11B2-C10A6943BC56}"/>
              </a:ext>
            </a:extLst>
          </p:cNvPr>
          <p:cNvSpPr txBox="1"/>
          <p:nvPr/>
        </p:nvSpPr>
        <p:spPr>
          <a:xfrm>
            <a:off x="7238405" y="1396525"/>
            <a:ext cx="455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en-US" b="1">
                <a:solidFill>
                  <a:srgbClr val="005180"/>
                </a:solidFill>
                <a:latin typeface="Calibri" panose="020F0502020204030204"/>
              </a:rPr>
              <a:t>EMPLOYERS OFFERING LTC BENEFITS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7583AB-FA2C-059D-ECA6-10B85AC984D4}"/>
              </a:ext>
            </a:extLst>
          </p:cNvPr>
          <p:cNvSpPr txBox="1"/>
          <p:nvPr/>
        </p:nvSpPr>
        <p:spPr>
          <a:xfrm>
            <a:off x="7341129" y="1604449"/>
            <a:ext cx="427903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endParaRPr lang="en-US" sz="800">
              <a:solidFill>
                <a:prstClr val="black"/>
              </a:solidFill>
              <a:latin typeface="Calibri" panose="020F0502020204030204"/>
            </a:endParaRPr>
          </a:p>
          <a:p>
            <a:pPr marL="228594" indent="-228594" defTabSz="914377">
              <a:buFont typeface="Arial" panose="020B0604020202020204" pitchFamily="34" charset="0"/>
              <a:buChar char="•"/>
              <a:defRPr/>
            </a:pPr>
            <a:r>
              <a:rPr lang="en-US" sz="1300" b="1">
                <a:solidFill>
                  <a:srgbClr val="005180"/>
                </a:solidFill>
                <a:latin typeface="Calibri" panose="020F0502020204030204"/>
              </a:rPr>
              <a:t>KFF</a:t>
            </a:r>
            <a:r>
              <a:rPr lang="en-US" sz="1300">
                <a:solidFill>
                  <a:srgbClr val="005180"/>
                </a:solidFill>
                <a:latin typeface="Calibri" panose="020F0502020204030204"/>
              </a:rPr>
              <a:t> – </a:t>
            </a:r>
            <a:r>
              <a:rPr lang="en-US" sz="1300" b="1">
                <a:solidFill>
                  <a:srgbClr val="ED7D31">
                    <a:lumMod val="75000"/>
                  </a:srgbClr>
                </a:solidFill>
                <a:latin typeface="Calibri" panose="020F0502020204030204"/>
              </a:rPr>
              <a:t>25% </a:t>
            </a: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of employers offering health insurance also offer LTC insurance.  Of those, </a:t>
            </a:r>
            <a:r>
              <a:rPr lang="en-US" sz="1300" b="1">
                <a:solidFill>
                  <a:srgbClr val="ED7D31">
                    <a:lumMod val="75000"/>
                  </a:srgbClr>
                </a:solidFill>
                <a:latin typeface="Calibri" panose="020F0502020204030204"/>
              </a:rPr>
              <a:t>39% </a:t>
            </a: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contribute toward the cost of the plan through employer funding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05243C07-B626-0558-7F34-F3AD47F5DF03}"/>
              </a:ext>
            </a:extLst>
          </p:cNvPr>
          <p:cNvSpPr/>
          <p:nvPr/>
        </p:nvSpPr>
        <p:spPr>
          <a:xfrm rot="5400000">
            <a:off x="323307" y="2381117"/>
            <a:ext cx="555335" cy="727232"/>
          </a:xfrm>
          <a:prstGeom prst="round2SameRect">
            <a:avLst>
              <a:gd name="adj1" fmla="val 49061"/>
              <a:gd name="adj2" fmla="val 0"/>
            </a:avLst>
          </a:prstGeom>
          <a:gradFill>
            <a:gsLst>
              <a:gs pos="6000">
                <a:srgbClr val="0079BC"/>
              </a:gs>
              <a:gs pos="100000">
                <a:srgbClr val="0069A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F50D1D3-7375-F330-C075-D31C479EFEED}"/>
              </a:ext>
            </a:extLst>
          </p:cNvPr>
          <p:cNvSpPr/>
          <p:nvPr/>
        </p:nvSpPr>
        <p:spPr>
          <a:xfrm>
            <a:off x="468596" y="2541981"/>
            <a:ext cx="414528" cy="413832"/>
          </a:xfrm>
          <a:prstGeom prst="ellipse">
            <a:avLst/>
          </a:prstGeom>
          <a:solidFill>
            <a:srgbClr val="0045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4" name="Graphic 13" descr="Safe outline">
            <a:extLst>
              <a:ext uri="{FF2B5EF4-FFF2-40B4-BE49-F238E27FC236}">
                <a16:creationId xmlns:a16="http://schemas.microsoft.com/office/drawing/2014/main" id="{BB6D4851-529A-589C-BB1C-6CCE059036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4444" y="2610052"/>
            <a:ext cx="281597" cy="281597"/>
          </a:xfrm>
          <a:prstGeom prst="rect">
            <a:avLst/>
          </a:prstGeom>
        </p:spPr>
      </p:pic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C1D38991-9526-70F5-704D-39EB3A8BADD4}"/>
              </a:ext>
            </a:extLst>
          </p:cNvPr>
          <p:cNvSpPr/>
          <p:nvPr/>
        </p:nvSpPr>
        <p:spPr>
          <a:xfrm rot="5400000">
            <a:off x="323307" y="3491852"/>
            <a:ext cx="555335" cy="727232"/>
          </a:xfrm>
          <a:prstGeom prst="round2SameRect">
            <a:avLst>
              <a:gd name="adj1" fmla="val 49061"/>
              <a:gd name="adj2" fmla="val 0"/>
            </a:avLst>
          </a:prstGeom>
          <a:gradFill>
            <a:gsLst>
              <a:gs pos="6000">
                <a:srgbClr val="0079BC"/>
              </a:gs>
              <a:gs pos="100000">
                <a:srgbClr val="0069A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19FF1E8-D8D2-707E-B7E0-5E6983ECAE34}"/>
              </a:ext>
            </a:extLst>
          </p:cNvPr>
          <p:cNvSpPr/>
          <p:nvPr/>
        </p:nvSpPr>
        <p:spPr>
          <a:xfrm>
            <a:off x="468596" y="3652716"/>
            <a:ext cx="414528" cy="413832"/>
          </a:xfrm>
          <a:prstGeom prst="ellipse">
            <a:avLst/>
          </a:prstGeom>
          <a:solidFill>
            <a:srgbClr val="0045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23C71B71-537F-B779-3371-64F2CAD67840}"/>
              </a:ext>
            </a:extLst>
          </p:cNvPr>
          <p:cNvSpPr/>
          <p:nvPr/>
        </p:nvSpPr>
        <p:spPr>
          <a:xfrm rot="5400000">
            <a:off x="323307" y="5149669"/>
            <a:ext cx="555335" cy="727232"/>
          </a:xfrm>
          <a:prstGeom prst="round2SameRect">
            <a:avLst>
              <a:gd name="adj1" fmla="val 49061"/>
              <a:gd name="adj2" fmla="val 0"/>
            </a:avLst>
          </a:prstGeom>
          <a:gradFill>
            <a:gsLst>
              <a:gs pos="6000">
                <a:srgbClr val="0079BC"/>
              </a:gs>
              <a:gs pos="100000">
                <a:srgbClr val="0069A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7638EB9-24F9-2168-93A5-467C1A8CA245}"/>
              </a:ext>
            </a:extLst>
          </p:cNvPr>
          <p:cNvSpPr/>
          <p:nvPr/>
        </p:nvSpPr>
        <p:spPr>
          <a:xfrm>
            <a:off x="468596" y="5310533"/>
            <a:ext cx="414528" cy="413832"/>
          </a:xfrm>
          <a:prstGeom prst="ellipse">
            <a:avLst/>
          </a:prstGeom>
          <a:solidFill>
            <a:srgbClr val="0045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7" name="Graphic 16" descr="Court outline">
            <a:extLst>
              <a:ext uri="{FF2B5EF4-FFF2-40B4-BE49-F238E27FC236}">
                <a16:creationId xmlns:a16="http://schemas.microsoft.com/office/drawing/2014/main" id="{51C6A65E-91BC-4F50-DB84-D11515A914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9863" y="3664564"/>
            <a:ext cx="348755" cy="348755"/>
          </a:xfrm>
          <a:prstGeom prst="rect">
            <a:avLst/>
          </a:prstGeom>
        </p:spPr>
      </p:pic>
      <p:pic>
        <p:nvPicPr>
          <p:cNvPr id="36" name="Graphic 35" descr="Upward trend outline">
            <a:extLst>
              <a:ext uri="{FF2B5EF4-FFF2-40B4-BE49-F238E27FC236}">
                <a16:creationId xmlns:a16="http://schemas.microsoft.com/office/drawing/2014/main" id="{A4A5D90B-9411-8A62-AB37-8762CA22717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25221" y="5371880"/>
            <a:ext cx="257187" cy="257187"/>
          </a:xfrm>
          <a:prstGeom prst="rect">
            <a:avLst/>
          </a:prstGeom>
        </p:spPr>
      </p:pic>
      <p:sp>
        <p:nvSpPr>
          <p:cNvPr id="37" name="Rectangle: Top Corners Rounded 36">
            <a:extLst>
              <a:ext uri="{FF2B5EF4-FFF2-40B4-BE49-F238E27FC236}">
                <a16:creationId xmlns:a16="http://schemas.microsoft.com/office/drawing/2014/main" id="{E2EF6942-B415-E5D6-55D8-5926E1F87CD0}"/>
              </a:ext>
            </a:extLst>
          </p:cNvPr>
          <p:cNvSpPr/>
          <p:nvPr/>
        </p:nvSpPr>
        <p:spPr>
          <a:xfrm rot="5400000">
            <a:off x="6445599" y="1578813"/>
            <a:ext cx="555333" cy="727232"/>
          </a:xfrm>
          <a:prstGeom prst="round2SameRect">
            <a:avLst>
              <a:gd name="adj1" fmla="val 49061"/>
              <a:gd name="adj2" fmla="val 0"/>
            </a:avLst>
          </a:prstGeom>
          <a:gradFill>
            <a:gsLst>
              <a:gs pos="6000">
                <a:srgbClr val="0079BC"/>
              </a:gs>
              <a:gs pos="100000">
                <a:srgbClr val="0069A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1FA69F3-274D-5B85-395C-773FB853E7AB}"/>
              </a:ext>
            </a:extLst>
          </p:cNvPr>
          <p:cNvSpPr/>
          <p:nvPr/>
        </p:nvSpPr>
        <p:spPr>
          <a:xfrm>
            <a:off x="6592421" y="1732977"/>
            <a:ext cx="414528" cy="413831"/>
          </a:xfrm>
          <a:prstGeom prst="ellipse">
            <a:avLst/>
          </a:prstGeom>
          <a:solidFill>
            <a:srgbClr val="0045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Rectangle: Top Corners Rounded 42">
            <a:extLst>
              <a:ext uri="{FF2B5EF4-FFF2-40B4-BE49-F238E27FC236}">
                <a16:creationId xmlns:a16="http://schemas.microsoft.com/office/drawing/2014/main" id="{B5687E58-AAE1-3E06-63DB-4B6FC1AA3AE4}"/>
              </a:ext>
            </a:extLst>
          </p:cNvPr>
          <p:cNvSpPr/>
          <p:nvPr/>
        </p:nvSpPr>
        <p:spPr>
          <a:xfrm rot="5400000">
            <a:off x="6449879" y="3095367"/>
            <a:ext cx="555333" cy="727232"/>
          </a:xfrm>
          <a:prstGeom prst="round2SameRect">
            <a:avLst>
              <a:gd name="adj1" fmla="val 49061"/>
              <a:gd name="adj2" fmla="val 0"/>
            </a:avLst>
          </a:prstGeom>
          <a:gradFill>
            <a:gsLst>
              <a:gs pos="6000">
                <a:srgbClr val="0079BC"/>
              </a:gs>
              <a:gs pos="100000">
                <a:srgbClr val="0069A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DF0F6FD-B87F-5AA5-FF9C-ED14AEA16515}"/>
              </a:ext>
            </a:extLst>
          </p:cNvPr>
          <p:cNvSpPr/>
          <p:nvPr/>
        </p:nvSpPr>
        <p:spPr>
          <a:xfrm>
            <a:off x="6592421" y="3255477"/>
            <a:ext cx="414528" cy="413831"/>
          </a:xfrm>
          <a:prstGeom prst="ellipse">
            <a:avLst/>
          </a:prstGeom>
          <a:solidFill>
            <a:srgbClr val="0045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Rectangle: Top Corners Rounded 44">
            <a:extLst>
              <a:ext uri="{FF2B5EF4-FFF2-40B4-BE49-F238E27FC236}">
                <a16:creationId xmlns:a16="http://schemas.microsoft.com/office/drawing/2014/main" id="{1910BE17-9134-8B79-A92A-E13942CB0A47}"/>
              </a:ext>
            </a:extLst>
          </p:cNvPr>
          <p:cNvSpPr/>
          <p:nvPr/>
        </p:nvSpPr>
        <p:spPr>
          <a:xfrm rot="5400000">
            <a:off x="6449879" y="5174423"/>
            <a:ext cx="555333" cy="727232"/>
          </a:xfrm>
          <a:prstGeom prst="round2SameRect">
            <a:avLst>
              <a:gd name="adj1" fmla="val 49061"/>
              <a:gd name="adj2" fmla="val 0"/>
            </a:avLst>
          </a:prstGeom>
          <a:gradFill>
            <a:gsLst>
              <a:gs pos="6000">
                <a:srgbClr val="0079BC"/>
              </a:gs>
              <a:gs pos="100000">
                <a:srgbClr val="0069A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5C3F73-88D0-5210-A8C6-1B635A6A59DB}"/>
              </a:ext>
            </a:extLst>
          </p:cNvPr>
          <p:cNvSpPr/>
          <p:nvPr/>
        </p:nvSpPr>
        <p:spPr>
          <a:xfrm>
            <a:off x="6611323" y="5334533"/>
            <a:ext cx="414528" cy="413831"/>
          </a:xfrm>
          <a:prstGeom prst="ellipse">
            <a:avLst/>
          </a:prstGeom>
          <a:solidFill>
            <a:srgbClr val="0045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4" name="Graphic 33" descr="Raised hand outline">
            <a:extLst>
              <a:ext uri="{FF2B5EF4-FFF2-40B4-BE49-F238E27FC236}">
                <a16:creationId xmlns:a16="http://schemas.microsoft.com/office/drawing/2014/main" id="{5687D5A0-A30A-2B99-7037-034C88AB876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57237" y="1774842"/>
            <a:ext cx="313839" cy="313839"/>
          </a:xfrm>
          <a:prstGeom prst="rect">
            <a:avLst/>
          </a:prstGeom>
        </p:spPr>
      </p:pic>
      <p:pic>
        <p:nvPicPr>
          <p:cNvPr id="23" name="Graphic 22" descr="Clipboard Checked outline">
            <a:extLst>
              <a:ext uri="{FF2B5EF4-FFF2-40B4-BE49-F238E27FC236}">
                <a16:creationId xmlns:a16="http://schemas.microsoft.com/office/drawing/2014/main" id="{D26D9BE4-6C01-A9D8-7BB4-AB2C5CA5392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645761" y="3296453"/>
            <a:ext cx="320920" cy="320920"/>
          </a:xfrm>
          <a:prstGeom prst="rect">
            <a:avLst/>
          </a:prstGeom>
        </p:spPr>
      </p:pic>
      <p:pic>
        <p:nvPicPr>
          <p:cNvPr id="11" name="Graphic 10" descr="Present outline">
            <a:extLst>
              <a:ext uri="{FF2B5EF4-FFF2-40B4-BE49-F238E27FC236}">
                <a16:creationId xmlns:a16="http://schemas.microsoft.com/office/drawing/2014/main" id="{52C296CA-F02B-2BE3-ABB6-DD2046AA1F2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678145" y="5364010"/>
            <a:ext cx="282991" cy="28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1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2EDEA-B422-5ABD-9639-4A3111438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E6CEA85-F895-7DDC-35C1-5B4003A71E36}"/>
              </a:ext>
            </a:extLst>
          </p:cNvPr>
          <p:cNvSpPr txBox="1"/>
          <p:nvPr/>
        </p:nvSpPr>
        <p:spPr>
          <a:xfrm>
            <a:off x="64855" y="2131443"/>
            <a:ext cx="3146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New York Life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FC29B2-5739-B0B8-3C69-E0BDEDC5CE06}"/>
              </a:ext>
            </a:extLst>
          </p:cNvPr>
          <p:cNvSpPr txBox="1"/>
          <p:nvPr/>
        </p:nvSpPr>
        <p:spPr>
          <a:xfrm>
            <a:off x="1757451" y="279574"/>
            <a:ext cx="8371764" cy="1077218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Off-Cycle Enrollment</a:t>
            </a:r>
          </a:p>
          <a:p>
            <a:pPr algn="ctr"/>
            <a:r>
              <a:rPr lang="en-US" sz="2400" b="0">
                <a:solidFill>
                  <a:srgbClr val="005180"/>
                </a:solidFill>
              </a:rPr>
              <a:t>600% participation increase compared to on-cycle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D548ADA-B0AF-42FB-4473-B587E7312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201761"/>
              </p:ext>
            </p:extLst>
          </p:nvPr>
        </p:nvGraphicFramePr>
        <p:xfrm>
          <a:off x="1357191" y="2022443"/>
          <a:ext cx="9172284" cy="1762750"/>
        </p:xfrm>
        <a:graphic>
          <a:graphicData uri="http://schemas.openxmlformats.org/drawingml/2006/table">
            <a:tbl>
              <a:tblPr/>
              <a:tblGrid>
                <a:gridCol w="2436056">
                  <a:extLst>
                    <a:ext uri="{9D8B030D-6E8A-4147-A177-3AD203B41FA5}">
                      <a16:colId xmlns:a16="http://schemas.microsoft.com/office/drawing/2014/main" val="1710226849"/>
                    </a:ext>
                  </a:extLst>
                </a:gridCol>
                <a:gridCol w="1684057">
                  <a:extLst>
                    <a:ext uri="{9D8B030D-6E8A-4147-A177-3AD203B41FA5}">
                      <a16:colId xmlns:a16="http://schemas.microsoft.com/office/drawing/2014/main" val="2211298458"/>
                    </a:ext>
                  </a:extLst>
                </a:gridCol>
                <a:gridCol w="1684057">
                  <a:extLst>
                    <a:ext uri="{9D8B030D-6E8A-4147-A177-3AD203B41FA5}">
                      <a16:colId xmlns:a16="http://schemas.microsoft.com/office/drawing/2014/main" val="1377284649"/>
                    </a:ext>
                  </a:extLst>
                </a:gridCol>
                <a:gridCol w="1684057">
                  <a:extLst>
                    <a:ext uri="{9D8B030D-6E8A-4147-A177-3AD203B41FA5}">
                      <a16:colId xmlns:a16="http://schemas.microsoft.com/office/drawing/2014/main" val="1874677626"/>
                    </a:ext>
                  </a:extLst>
                </a:gridCol>
                <a:gridCol w="1684057">
                  <a:extLst>
                    <a:ext uri="{9D8B030D-6E8A-4147-A177-3AD203B41FA5}">
                      <a16:colId xmlns:a16="http://schemas.microsoft.com/office/drawing/2014/main" val="2772533582"/>
                    </a:ext>
                  </a:extLst>
                </a:gridCol>
              </a:tblGrid>
              <a:tr h="561271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140"/>
                        </a:lnSpc>
                      </a:pPr>
                      <a:r>
                        <a:rPr lang="en-US" sz="1500" b="1" i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Client Decision</a:t>
                      </a:r>
                      <a:r>
                        <a:rPr lang="en-US" sz="1500" b="0" i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500" b="0" i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1" i="0">
                          <a:solidFill>
                            <a:schemeClr val="bg1"/>
                          </a:solidFill>
                          <a:effectLst/>
                        </a:rPr>
                        <a:t>May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1" i="0">
                          <a:solidFill>
                            <a:schemeClr val="bg1"/>
                          </a:solidFill>
                          <a:effectLst/>
                        </a:rPr>
                        <a:t>June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1" i="0">
                          <a:solidFill>
                            <a:schemeClr val="bg1"/>
                          </a:solidFill>
                          <a:effectLst/>
                        </a:rPr>
                        <a:t>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1" i="0">
                          <a:solidFill>
                            <a:schemeClr val="bg1"/>
                          </a:solidFill>
                          <a:effectLst/>
                        </a:rPr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84106"/>
                  </a:ext>
                </a:extLst>
              </a:tr>
              <a:tr h="606056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140"/>
                        </a:lnSpc>
                      </a:pPr>
                      <a:r>
                        <a:rPr lang="en-US" sz="1500" b="1" i="0">
                          <a:effectLst/>
                          <a:latin typeface="Calibri" panose="020F0502020204030204" pitchFamily="34" charset="0"/>
                        </a:rPr>
                        <a:t>Enrollment</a:t>
                      </a:r>
                      <a:r>
                        <a:rPr lang="en-US" sz="1500" b="0" i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500" b="1" i="0"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  <a:endParaRPr lang="en-US" sz="1500" b="1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674735"/>
                  </a:ext>
                </a:extLst>
              </a:tr>
              <a:tr h="595423">
                <a:tc>
                  <a:txBody>
                    <a:bodyPr/>
                    <a:lstStyle/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i="0">
                          <a:effectLst/>
                          <a:latin typeface="Calibri" panose="020F0502020204030204" pitchFamily="34" charset="0"/>
                        </a:rPr>
                        <a:t>Effective Date </a:t>
                      </a:r>
                    </a:p>
                    <a:p>
                      <a:pPr algn="l" rtl="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0" i="0">
                          <a:effectLst/>
                          <a:latin typeface="Calibri" panose="020F0502020204030204" pitchFamily="34" charset="0"/>
                        </a:rPr>
                        <a:t>first of Month </a:t>
                      </a:r>
                      <a:endParaRPr lang="en-US" sz="1500" b="0" i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September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October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November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140"/>
                        </a:lnSpc>
                      </a:pPr>
                      <a:r>
                        <a:rPr lang="en-US" sz="1500" b="0" i="0">
                          <a:effectLst/>
                        </a:rPr>
                        <a:t>December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84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F674A97A17D4BAB5CB56C7B83560B" ma:contentTypeVersion="6" ma:contentTypeDescription="Create a new document." ma:contentTypeScope="" ma:versionID="511bf4f7f79f15d7284ef1fcab9b9861">
  <xsd:schema xmlns:xsd="http://www.w3.org/2001/XMLSchema" xmlns:xs="http://www.w3.org/2001/XMLSchema" xmlns:p="http://schemas.microsoft.com/office/2006/metadata/properties" xmlns:ns2="bf5f4dbe-39e8-4927-9533-e82f2546e3ba" xmlns:ns3="1ee37132-0a3a-4d4d-8bfb-ca05d9ebb76a" targetNamespace="http://schemas.microsoft.com/office/2006/metadata/properties" ma:root="true" ma:fieldsID="184915f9d15791d7c55ab3ad6b63feb1" ns2:_="" ns3:_="">
    <xsd:import namespace="bf5f4dbe-39e8-4927-9533-e82f2546e3ba"/>
    <xsd:import namespace="1ee37132-0a3a-4d4d-8bfb-ca05d9ebb76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5f4dbe-39e8-4927-9533-e82f2546e3b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37132-0a3a-4d4d-8bfb-ca05d9ebb7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f5f4dbe-39e8-4927-9533-e82f2546e3ba">2D25RV3XYAXC-126103753-921</_dlc_DocId>
    <_dlc_DocIdUrl xmlns="bf5f4dbe-39e8-4927-9533-e82f2546e3ba">
      <Url>https://ltcsolutions4.sharepoint.com/sales/_layouts/15/DocIdRedir.aspx?ID=2D25RV3XYAXC-126103753-921</Url>
      <Description>2D25RV3XYAXC-126103753-921</Description>
    </_dlc_DocIdUrl>
  </documentManagement>
</p:properties>
</file>

<file path=customXml/item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6AD7CF4C-0FAB-467B-8EF1-6EBE5F17CE9F}">
  <ds:schemaRefs>
    <ds:schemaRef ds:uri="1ee37132-0a3a-4d4d-8bfb-ca05d9ebb76a"/>
    <ds:schemaRef ds:uri="bf5f4dbe-39e8-4927-9533-e82f2546e3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1F6B298-EEED-457D-A19A-8179A87A91E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A83FA23-2149-4B71-A32D-4DCBDBF2CBC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B41FFAA-7595-46BC-BD1A-6AA903E96911}">
  <ds:schemaRefs>
    <ds:schemaRef ds:uri="1ee37132-0a3a-4d4d-8bfb-ca05d9ebb76a"/>
    <ds:schemaRef ds:uri="bf5f4dbe-39e8-4927-9533-e82f2546e3b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2124433B-95AC-42C1-BAB6-0778170C26FD}">
  <ds:schemaRefs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1B9E7B61-FA66-4859-8F0E-529DE3988564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E362145D-FF12-4789-9180-345672E28408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3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Rafuse</dc:creator>
  <cp:revision>4</cp:revision>
  <dcterms:created xsi:type="dcterms:W3CDTF">2024-07-25T22:01:58Z</dcterms:created>
  <dcterms:modified xsi:type="dcterms:W3CDTF">2025-04-25T04:01:52Z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0x010100C6BF674A97A17D4BAB5CB56C7B83560B</vt:lpwstr>
  </property>
  <property fmtid="{D5CDD505-2E9C-101B-9397-08002B2CF9AE}" pid="3" name="Sensitivity">
    <vt:lpwstr>Public</vt:lpwstr>
  </property>
  <property fmtid="{D5CDD505-2E9C-101B-9397-08002B2CF9AE}" pid="4" name="_dlc_DocIdItemGuid">
    <vt:lpwstr>da744de9-1ce1-4f66-9617-3f740a43257f</vt:lpwstr>
  </property>
  <property fmtid="{D5CDD505-2E9C-101B-9397-08002B2CF9AE}" pid="5" name="MSIP_Label_ad4a06c1-e4c9-4b53-9081-dea659c129b4_Enabled">
    <vt:lpwstr>true</vt:lpwstr>
  </property>
  <property fmtid="{D5CDD505-2E9C-101B-9397-08002B2CF9AE}" pid="6" name="MSIP_Label_ad4a06c1-e4c9-4b53-9081-dea659c129b4_SetDate">
    <vt:lpwstr>2025-04-24T17:45:26Z</vt:lpwstr>
  </property>
  <property fmtid="{D5CDD505-2E9C-101B-9397-08002B2CF9AE}" pid="7" name="MSIP_Label_ad4a06c1-e4c9-4b53-9081-dea659c129b4_Method">
    <vt:lpwstr>Standard</vt:lpwstr>
  </property>
  <property fmtid="{D5CDD505-2E9C-101B-9397-08002B2CF9AE}" pid="8" name="MSIP_Label_ad4a06c1-e4c9-4b53-9081-dea659c129b4_Name">
    <vt:lpwstr>ad4a06c1-e4c9-4b53-9081-dea659c129b4</vt:lpwstr>
  </property>
  <property fmtid="{D5CDD505-2E9C-101B-9397-08002B2CF9AE}" pid="9" name="MSIP_Label_ad4a06c1-e4c9-4b53-9081-dea659c129b4_SiteId">
    <vt:lpwstr>b42a50f0-3c48-4547-afee-a34a341db82c</vt:lpwstr>
  </property>
  <property fmtid="{D5CDD505-2E9C-101B-9397-08002B2CF9AE}" pid="10" name="MSIP_Label_ad4a06c1-e4c9-4b53-9081-dea659c129b4_ActionId">
    <vt:lpwstr>7bbb4f65-8a9a-4b28-a68f-9b08689a5290</vt:lpwstr>
  </property>
  <property fmtid="{D5CDD505-2E9C-101B-9397-08002B2CF9AE}" pid="11" name="MSIP_Label_ad4a06c1-e4c9-4b53-9081-dea659c129b4_ContentBits">
    <vt:lpwstr>0</vt:lpwstr>
  </property>
  <property fmtid="{D5CDD505-2E9C-101B-9397-08002B2CF9AE}" pid="12" name="MSIP_Label_ad4a06c1-e4c9-4b53-9081-dea659c129b4_Tag">
    <vt:lpwstr>10, 3, 0, 2</vt:lpwstr>
  </property>
</Properties>
</file>